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panose="02000000000000000000" pitchFamily="2" charset="0"/>
      <p:regular r:id="rId13"/>
    </p:embeddedFont>
    <p:embeddedFont>
      <p:font typeface="Roboto Slab" panose="020F0502020204030204" pitchFamily="2" charset="0"/>
      <p:regular r:id="rId14"/>
    </p:embeddedFont>
    <p:embeddedFont>
      <p:font typeface="Roboto Slab Light"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453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image" Target="../media/image29.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37197"/>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Business Intelligence &amp; Analytics for Online Bookstore</a:t>
            </a:r>
            <a:endParaRPr lang="en-US" sz="4450" dirty="0"/>
          </a:p>
        </p:txBody>
      </p:sp>
      <p:sp>
        <p:nvSpPr>
          <p:cNvPr id="4" name="Text 1"/>
          <p:cNvSpPr/>
          <p:nvPr/>
        </p:nvSpPr>
        <p:spPr>
          <a:xfrm>
            <a:off x="6280190" y="4803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Leveraging data-driven insights to optimize sales performance, understand customer behavior, and drive strategic growth in the e-commerce publishing industry.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96421"/>
          </a:xfrm>
          <a:prstGeom prst="rect">
            <a:avLst/>
          </a:prstGeom>
        </p:spPr>
      </p:pic>
      <p:sp>
        <p:nvSpPr>
          <p:cNvPr id="3" name="Text 0"/>
          <p:cNvSpPr/>
          <p:nvPr/>
        </p:nvSpPr>
        <p:spPr>
          <a:xfrm>
            <a:off x="782955" y="3411617"/>
            <a:ext cx="13064490" cy="2796302"/>
          </a:xfrm>
          <a:prstGeom prst="rect">
            <a:avLst/>
          </a:prstGeom>
          <a:noFill/>
          <a:ln/>
        </p:spPr>
        <p:txBody>
          <a:bodyPr wrap="square" lIns="0" tIns="0" rIns="0" bIns="0" rtlCol="0" anchor="t"/>
          <a:lstStyle/>
          <a:p>
            <a:pPr marL="0" indent="0" algn="l">
              <a:lnSpc>
                <a:spcPts val="11000"/>
              </a:lnSpc>
              <a:buNone/>
            </a:pPr>
            <a:r>
              <a:rPr lang="en-US" sz="8800" dirty="0">
                <a:solidFill>
                  <a:srgbClr val="3257B8"/>
                </a:solidFill>
                <a:latin typeface="Roboto Slab" pitchFamily="34" charset="0"/>
                <a:ea typeface="Roboto Slab" pitchFamily="34" charset="-122"/>
                <a:cs typeface="Roboto Slab" pitchFamily="34" charset="-120"/>
              </a:rPr>
              <a:t>Driving Growth Through Data</a:t>
            </a:r>
            <a:endParaRPr lang="en-US" sz="8800" dirty="0"/>
          </a:p>
        </p:txBody>
      </p:sp>
      <p:sp>
        <p:nvSpPr>
          <p:cNvPr id="4" name="Text 1"/>
          <p:cNvSpPr/>
          <p:nvPr/>
        </p:nvSpPr>
        <p:spPr>
          <a:xfrm>
            <a:off x="782955" y="6543437"/>
            <a:ext cx="13064490" cy="1073706"/>
          </a:xfrm>
          <a:prstGeom prst="rect">
            <a:avLst/>
          </a:prstGeom>
          <a:noFill/>
          <a:ln/>
        </p:spPr>
        <p:txBody>
          <a:bodyPr wrap="square" lIns="0" tIns="0" rIns="0" bIns="0" rtlCol="0" anchor="t"/>
          <a:lstStyle/>
          <a:p>
            <a:pPr marL="0" indent="0" algn="l">
              <a:lnSpc>
                <a:spcPts val="2800"/>
              </a:lnSpc>
              <a:buNone/>
            </a:pPr>
            <a:r>
              <a:rPr lang="en-US" sz="1750" dirty="0">
                <a:solidFill>
                  <a:srgbClr val="15213F"/>
                </a:solidFill>
                <a:latin typeface="Roboto" pitchFamily="34" charset="0"/>
                <a:ea typeface="Roboto" pitchFamily="34" charset="-122"/>
                <a:cs typeface="Roboto" pitchFamily="34" charset="-120"/>
              </a:rPr>
              <a:t>By leveraging comprehensive analytics across Excel, SQL, and Power BI, this project delivers actionable insights that transform raw data into strategic advantage—optimizing inventory, enhancing customer experience, and maximizing profitability in the competitive online book market.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7867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Project Overview</a:t>
            </a:r>
            <a:endParaRPr lang="en-US" sz="4450" dirty="0"/>
          </a:p>
        </p:txBody>
      </p:sp>
      <p:sp>
        <p:nvSpPr>
          <p:cNvPr id="4" name="Text 1"/>
          <p:cNvSpPr/>
          <p:nvPr/>
        </p:nvSpPr>
        <p:spPr>
          <a:xfrm>
            <a:off x="6280190" y="3054429"/>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3257B8"/>
                </a:solidFill>
                <a:latin typeface="Roboto Slab" pitchFamily="34" charset="0"/>
                <a:ea typeface="Roboto Slab" pitchFamily="34" charset="-122"/>
                <a:cs typeface="Roboto Slab" pitchFamily="34" charset="-120"/>
              </a:rPr>
              <a:t>The Challenge</a:t>
            </a:r>
            <a:endParaRPr lang="en-US" sz="2650" dirty="0"/>
          </a:p>
        </p:txBody>
      </p:sp>
      <p:sp>
        <p:nvSpPr>
          <p:cNvPr id="5" name="Text 2"/>
          <p:cNvSpPr/>
          <p:nvPr/>
        </p:nvSpPr>
        <p:spPr>
          <a:xfrm>
            <a:off x="6280190" y="3706535"/>
            <a:ext cx="3501509" cy="2540318"/>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The online bookstore lacks analytical insights to identify top-selling books, high-value customers, and seasonal demand patterns—affecting marketing, pricing, and inventory planning decisions.</a:t>
            </a:r>
            <a:endParaRPr lang="en-US" sz="1750" dirty="0"/>
          </a:p>
        </p:txBody>
      </p:sp>
      <p:sp>
        <p:nvSpPr>
          <p:cNvPr id="6" name="Text 3"/>
          <p:cNvSpPr/>
          <p:nvPr/>
        </p:nvSpPr>
        <p:spPr>
          <a:xfrm>
            <a:off x="10342721" y="3054429"/>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3257B8"/>
                </a:solidFill>
                <a:latin typeface="Roboto Slab" pitchFamily="34" charset="0"/>
                <a:ea typeface="Roboto Slab" pitchFamily="34" charset="-122"/>
                <a:cs typeface="Roboto Slab" pitchFamily="34" charset="-120"/>
              </a:rPr>
              <a:t>Our Approach</a:t>
            </a:r>
            <a:endParaRPr lang="en-US" sz="2650" dirty="0"/>
          </a:p>
        </p:txBody>
      </p:sp>
      <p:sp>
        <p:nvSpPr>
          <p:cNvPr id="7" name="Text 4"/>
          <p:cNvSpPr/>
          <p:nvPr/>
        </p:nvSpPr>
        <p:spPr>
          <a:xfrm>
            <a:off x="10342721" y="3706535"/>
            <a:ext cx="3501509" cy="217741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Analyze sales, customer, and book data using Excel, SQL, and Power BI to generate actionable insights that improve stock management, enhance customer experience, and increase profitability.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4308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Key Objectives</a:t>
            </a:r>
            <a:endParaRPr lang="en-US" sz="4450" dirty="0"/>
          </a:p>
        </p:txBody>
      </p:sp>
      <p:sp>
        <p:nvSpPr>
          <p:cNvPr id="3" name="Shape 1"/>
          <p:cNvSpPr/>
          <p:nvPr/>
        </p:nvSpPr>
        <p:spPr>
          <a:xfrm>
            <a:off x="793790" y="2005489"/>
            <a:ext cx="6407944" cy="2577108"/>
          </a:xfrm>
          <a:prstGeom prst="roundRect">
            <a:avLst>
              <a:gd name="adj" fmla="val 1320"/>
            </a:avLst>
          </a:prstGeom>
          <a:solidFill>
            <a:srgbClr val="E9ECF2"/>
          </a:solidFill>
          <a:ln/>
        </p:spPr>
      </p:sp>
      <p:pic>
        <p:nvPicPr>
          <p:cNvPr id="4" name="Image 0" descr="preencoded.png"/>
          <p:cNvPicPr>
            <a:picLocks noChangeAspect="1"/>
          </p:cNvPicPr>
          <p:nvPr/>
        </p:nvPicPr>
        <p:blipFill>
          <a:blip r:embed="rId3"/>
          <a:stretch>
            <a:fillRect/>
          </a:stretch>
        </p:blipFill>
        <p:spPr>
          <a:xfrm>
            <a:off x="1020604" y="2232303"/>
            <a:ext cx="680442" cy="680442"/>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7770" y="2419350"/>
            <a:ext cx="306110" cy="306110"/>
          </a:xfrm>
          <a:prstGeom prst="rect">
            <a:avLst/>
          </a:prstGeom>
        </p:spPr>
      </p:pic>
      <p:sp>
        <p:nvSpPr>
          <p:cNvPr id="6" name="Text 2"/>
          <p:cNvSpPr/>
          <p:nvPr/>
        </p:nvSpPr>
        <p:spPr>
          <a:xfrm>
            <a:off x="1020604" y="313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Sales Performance</a:t>
            </a:r>
            <a:endParaRPr lang="en-US" sz="2200" dirty="0"/>
          </a:p>
        </p:txBody>
      </p:sp>
      <p:sp>
        <p:nvSpPr>
          <p:cNvPr id="7" name="Text 3"/>
          <p:cNvSpPr/>
          <p:nvPr/>
        </p:nvSpPr>
        <p:spPr>
          <a:xfrm>
            <a:off x="1020604" y="3629978"/>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Analyze sales based on books, quantity sold, and order trends to identify revenue patterns.</a:t>
            </a:r>
            <a:endParaRPr lang="en-US" sz="1750" dirty="0"/>
          </a:p>
        </p:txBody>
      </p:sp>
      <p:sp>
        <p:nvSpPr>
          <p:cNvPr id="8" name="Shape 4"/>
          <p:cNvSpPr/>
          <p:nvPr/>
        </p:nvSpPr>
        <p:spPr>
          <a:xfrm>
            <a:off x="7428548" y="2005489"/>
            <a:ext cx="6408063" cy="2577108"/>
          </a:xfrm>
          <a:prstGeom prst="roundRect">
            <a:avLst>
              <a:gd name="adj" fmla="val 1320"/>
            </a:avLst>
          </a:prstGeom>
          <a:solidFill>
            <a:srgbClr val="E9ECF2"/>
          </a:solidFill>
          <a:ln/>
        </p:spPr>
      </p:sp>
      <p:pic>
        <p:nvPicPr>
          <p:cNvPr id="9" name="Image 2" descr="preencoded.png"/>
          <p:cNvPicPr>
            <a:picLocks noChangeAspect="1"/>
          </p:cNvPicPr>
          <p:nvPr/>
        </p:nvPicPr>
        <p:blipFill>
          <a:blip r:embed="rId6"/>
          <a:stretch>
            <a:fillRect/>
          </a:stretch>
        </p:blipFill>
        <p:spPr>
          <a:xfrm>
            <a:off x="7655362" y="2232303"/>
            <a:ext cx="680442" cy="680442"/>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42528" y="2419350"/>
            <a:ext cx="306110" cy="306110"/>
          </a:xfrm>
          <a:prstGeom prst="rect">
            <a:avLst/>
          </a:prstGeom>
        </p:spPr>
      </p:pic>
      <p:sp>
        <p:nvSpPr>
          <p:cNvPr id="11" name="Text 5"/>
          <p:cNvSpPr/>
          <p:nvPr/>
        </p:nvSpPr>
        <p:spPr>
          <a:xfrm>
            <a:off x="7655362" y="313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Customer Insights</a:t>
            </a:r>
            <a:endParaRPr lang="en-US" sz="2200" dirty="0"/>
          </a:p>
        </p:txBody>
      </p:sp>
      <p:sp>
        <p:nvSpPr>
          <p:cNvPr id="12" name="Text 6"/>
          <p:cNvSpPr/>
          <p:nvPr/>
        </p:nvSpPr>
        <p:spPr>
          <a:xfrm>
            <a:off x="7655362" y="3629978"/>
            <a:ext cx="5954435"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Understand demographics and purchasing behavior to enhance targeting strategies.</a:t>
            </a:r>
            <a:endParaRPr lang="en-US" sz="1750" dirty="0"/>
          </a:p>
        </p:txBody>
      </p:sp>
      <p:sp>
        <p:nvSpPr>
          <p:cNvPr id="13" name="Shape 7"/>
          <p:cNvSpPr/>
          <p:nvPr/>
        </p:nvSpPr>
        <p:spPr>
          <a:xfrm>
            <a:off x="793790" y="4809411"/>
            <a:ext cx="6407944" cy="2577108"/>
          </a:xfrm>
          <a:prstGeom prst="roundRect">
            <a:avLst>
              <a:gd name="adj" fmla="val 1320"/>
            </a:avLst>
          </a:prstGeom>
          <a:solidFill>
            <a:srgbClr val="E9ECF2"/>
          </a:solidFill>
          <a:ln/>
        </p:spPr>
      </p:sp>
      <p:pic>
        <p:nvPicPr>
          <p:cNvPr id="14" name="Image 4" descr="preencoded.png"/>
          <p:cNvPicPr>
            <a:picLocks noChangeAspect="1"/>
          </p:cNvPicPr>
          <p:nvPr/>
        </p:nvPicPr>
        <p:blipFill>
          <a:blip r:embed="rId9"/>
          <a:stretch>
            <a:fillRect/>
          </a:stretch>
        </p:blipFill>
        <p:spPr>
          <a:xfrm>
            <a:off x="1020604" y="5036225"/>
            <a:ext cx="680442" cy="680442"/>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07770" y="5223272"/>
            <a:ext cx="306110" cy="306110"/>
          </a:xfrm>
          <a:prstGeom prst="rect">
            <a:avLst/>
          </a:prstGeom>
        </p:spPr>
      </p:pic>
      <p:sp>
        <p:nvSpPr>
          <p:cNvPr id="16" name="Text 8"/>
          <p:cNvSpPr/>
          <p:nvPr/>
        </p:nvSpPr>
        <p:spPr>
          <a:xfrm>
            <a:off x="1020604" y="5943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Genre Analysis</a:t>
            </a:r>
            <a:endParaRPr lang="en-US" sz="2200" dirty="0"/>
          </a:p>
        </p:txBody>
      </p:sp>
      <p:sp>
        <p:nvSpPr>
          <p:cNvPr id="17" name="Text 9"/>
          <p:cNvSpPr/>
          <p:nvPr/>
        </p:nvSpPr>
        <p:spPr>
          <a:xfrm>
            <a:off x="1020604" y="6433899"/>
            <a:ext cx="5954316"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Study popularity of authors and book genres to optimize inventory selection.</a:t>
            </a:r>
            <a:endParaRPr lang="en-US" sz="1750" dirty="0"/>
          </a:p>
        </p:txBody>
      </p:sp>
      <p:sp>
        <p:nvSpPr>
          <p:cNvPr id="18" name="Shape 10"/>
          <p:cNvSpPr/>
          <p:nvPr/>
        </p:nvSpPr>
        <p:spPr>
          <a:xfrm>
            <a:off x="7428548" y="4809411"/>
            <a:ext cx="6408063" cy="2577108"/>
          </a:xfrm>
          <a:prstGeom prst="roundRect">
            <a:avLst>
              <a:gd name="adj" fmla="val 1320"/>
            </a:avLst>
          </a:prstGeom>
          <a:solidFill>
            <a:srgbClr val="E9ECF2"/>
          </a:solidFill>
          <a:ln/>
        </p:spPr>
      </p:sp>
      <p:pic>
        <p:nvPicPr>
          <p:cNvPr id="19" name="Image 6" descr="preencoded.png"/>
          <p:cNvPicPr>
            <a:picLocks noChangeAspect="1"/>
          </p:cNvPicPr>
          <p:nvPr/>
        </p:nvPicPr>
        <p:blipFill>
          <a:blip r:embed="rId12"/>
          <a:stretch>
            <a:fillRect/>
          </a:stretch>
        </p:blipFill>
        <p:spPr>
          <a:xfrm>
            <a:off x="7655362" y="5036225"/>
            <a:ext cx="680442" cy="680442"/>
          </a:xfrm>
          <a:prstGeom prst="rect">
            <a:avLst/>
          </a:prstGeom>
        </p:spPr>
      </p:pic>
      <p:pic>
        <p:nvPicPr>
          <p:cNvPr id="20"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2528" y="5223272"/>
            <a:ext cx="306110" cy="306110"/>
          </a:xfrm>
          <a:prstGeom prst="rect">
            <a:avLst/>
          </a:prstGeom>
        </p:spPr>
      </p:pic>
      <p:sp>
        <p:nvSpPr>
          <p:cNvPr id="21" name="Text 11"/>
          <p:cNvSpPr/>
          <p:nvPr/>
        </p:nvSpPr>
        <p:spPr>
          <a:xfrm>
            <a:off x="7655362" y="5943481"/>
            <a:ext cx="2953941"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Revenue Optimization</a:t>
            </a:r>
            <a:endParaRPr lang="en-US" sz="2200" dirty="0"/>
          </a:p>
        </p:txBody>
      </p:sp>
      <p:sp>
        <p:nvSpPr>
          <p:cNvPr id="22" name="Text 12"/>
          <p:cNvSpPr/>
          <p:nvPr/>
        </p:nvSpPr>
        <p:spPr>
          <a:xfrm>
            <a:off x="7655362" y="6433899"/>
            <a:ext cx="5954435"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Identify high and low-revenue categories to improve business performance.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9836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Analytics Toolkit</a:t>
            </a:r>
            <a:endParaRPr lang="en-US" sz="4450" dirty="0"/>
          </a:p>
        </p:txBody>
      </p:sp>
      <p:sp>
        <p:nvSpPr>
          <p:cNvPr id="4" name="Text 1"/>
          <p:cNvSpPr/>
          <p:nvPr/>
        </p:nvSpPr>
        <p:spPr>
          <a:xfrm>
            <a:off x="6280190" y="224730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Slab Light" pitchFamily="34" charset="0"/>
                <a:ea typeface="Roboto Slab Light" pitchFamily="34" charset="-122"/>
                <a:cs typeface="Roboto Slab Light" pitchFamily="34" charset="-120"/>
              </a:rPr>
              <a:t>01</a:t>
            </a:r>
            <a:endParaRPr lang="en-US" sz="1750" dirty="0"/>
          </a:p>
        </p:txBody>
      </p:sp>
      <p:pic>
        <p:nvPicPr>
          <p:cNvPr id="5" name="Image 1" descr="preencoded.png"/>
          <p:cNvPicPr>
            <a:picLocks noChangeAspect="1"/>
          </p:cNvPicPr>
          <p:nvPr/>
        </p:nvPicPr>
        <p:blipFill>
          <a:blip r:embed="rId4"/>
          <a:stretch>
            <a:fillRect/>
          </a:stretch>
        </p:blipFill>
        <p:spPr>
          <a:xfrm>
            <a:off x="6280190" y="2602349"/>
            <a:ext cx="3664744" cy="30480"/>
          </a:xfrm>
          <a:prstGeom prst="rect">
            <a:avLst/>
          </a:prstGeom>
        </p:spPr>
      </p:pic>
      <p:sp>
        <p:nvSpPr>
          <p:cNvPr id="6" name="Text 2"/>
          <p:cNvSpPr/>
          <p:nvPr/>
        </p:nvSpPr>
        <p:spPr>
          <a:xfrm>
            <a:off x="6280190" y="27766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Microsoft Excel</a:t>
            </a:r>
            <a:endParaRPr lang="en-US" sz="2200" dirty="0"/>
          </a:p>
        </p:txBody>
      </p:sp>
      <p:sp>
        <p:nvSpPr>
          <p:cNvPr id="7" name="Text 3"/>
          <p:cNvSpPr/>
          <p:nvPr/>
        </p:nvSpPr>
        <p:spPr>
          <a:xfrm>
            <a:off x="6280190" y="3267075"/>
            <a:ext cx="3664744" cy="1088708"/>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Data cleaning, organizing, and preliminary analysis with formulas, pivot tables, and charts.</a:t>
            </a:r>
            <a:endParaRPr lang="en-US" sz="1750" dirty="0"/>
          </a:p>
        </p:txBody>
      </p:sp>
      <p:sp>
        <p:nvSpPr>
          <p:cNvPr id="8" name="Text 4"/>
          <p:cNvSpPr/>
          <p:nvPr/>
        </p:nvSpPr>
        <p:spPr>
          <a:xfrm>
            <a:off x="10171748" y="2247305"/>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Slab Light" pitchFamily="34" charset="0"/>
                <a:ea typeface="Roboto Slab Light" pitchFamily="34" charset="-122"/>
                <a:cs typeface="Roboto Slab Light" pitchFamily="34" charset="-120"/>
              </a:rPr>
              <a:t>02</a:t>
            </a:r>
            <a:endParaRPr lang="en-US" sz="1750" dirty="0"/>
          </a:p>
        </p:txBody>
      </p:sp>
      <p:pic>
        <p:nvPicPr>
          <p:cNvPr id="9" name="Image 2" descr="preencoded.png"/>
          <p:cNvPicPr>
            <a:picLocks noChangeAspect="1"/>
          </p:cNvPicPr>
          <p:nvPr/>
        </p:nvPicPr>
        <p:blipFill>
          <a:blip r:embed="rId4"/>
          <a:stretch>
            <a:fillRect/>
          </a:stretch>
        </p:blipFill>
        <p:spPr>
          <a:xfrm>
            <a:off x="10171748" y="2602349"/>
            <a:ext cx="3664863" cy="30480"/>
          </a:xfrm>
          <a:prstGeom prst="rect">
            <a:avLst/>
          </a:prstGeom>
        </p:spPr>
      </p:pic>
      <p:sp>
        <p:nvSpPr>
          <p:cNvPr id="10" name="Text 5"/>
          <p:cNvSpPr/>
          <p:nvPr/>
        </p:nvSpPr>
        <p:spPr>
          <a:xfrm>
            <a:off x="10171748" y="27766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SQL (PostgreSQL)</a:t>
            </a:r>
            <a:endParaRPr lang="en-US" sz="2200" dirty="0"/>
          </a:p>
        </p:txBody>
      </p:sp>
      <p:sp>
        <p:nvSpPr>
          <p:cNvPr id="11" name="Text 6"/>
          <p:cNvSpPr/>
          <p:nvPr/>
        </p:nvSpPr>
        <p:spPr>
          <a:xfrm>
            <a:off x="10171748" y="3267075"/>
            <a:ext cx="3664863" cy="1451610"/>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Query and extract meaningful insights from databases—sales trends, customer behavior, and inventory data.</a:t>
            </a:r>
            <a:endParaRPr lang="en-US" sz="1750" dirty="0"/>
          </a:p>
        </p:txBody>
      </p:sp>
      <p:sp>
        <p:nvSpPr>
          <p:cNvPr id="12" name="Text 7"/>
          <p:cNvSpPr/>
          <p:nvPr/>
        </p:nvSpPr>
        <p:spPr>
          <a:xfrm>
            <a:off x="6280190" y="5115520"/>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15213F"/>
                </a:solidFill>
                <a:latin typeface="Roboto Slab Light" pitchFamily="34" charset="0"/>
                <a:ea typeface="Roboto Slab Light" pitchFamily="34" charset="-122"/>
                <a:cs typeface="Roboto Slab Light" pitchFamily="34" charset="-120"/>
              </a:rPr>
              <a:t>03</a:t>
            </a:r>
            <a:endParaRPr lang="en-US" sz="1750" dirty="0"/>
          </a:p>
        </p:txBody>
      </p:sp>
      <p:pic>
        <p:nvPicPr>
          <p:cNvPr id="13" name="Image 3" descr="preencoded.png"/>
          <p:cNvPicPr>
            <a:picLocks noChangeAspect="1"/>
          </p:cNvPicPr>
          <p:nvPr/>
        </p:nvPicPr>
        <p:blipFill>
          <a:blip r:embed="rId5"/>
          <a:stretch>
            <a:fillRect/>
          </a:stretch>
        </p:blipFill>
        <p:spPr>
          <a:xfrm>
            <a:off x="6280190" y="5447943"/>
            <a:ext cx="7556421" cy="30480"/>
          </a:xfrm>
          <a:prstGeom prst="rect">
            <a:avLst/>
          </a:prstGeom>
        </p:spPr>
      </p:pic>
      <p:sp>
        <p:nvSpPr>
          <p:cNvPr id="14" name="Text 8"/>
          <p:cNvSpPr/>
          <p:nvPr/>
        </p:nvSpPr>
        <p:spPr>
          <a:xfrm>
            <a:off x="6280190" y="56448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Power BI</a:t>
            </a:r>
            <a:endParaRPr lang="en-US" sz="2200" dirty="0"/>
          </a:p>
        </p:txBody>
      </p:sp>
      <p:sp>
        <p:nvSpPr>
          <p:cNvPr id="15" name="Text 9"/>
          <p:cNvSpPr/>
          <p:nvPr/>
        </p:nvSpPr>
        <p:spPr>
          <a:xfrm>
            <a:off x="6280190" y="613529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15213F"/>
                </a:solidFill>
                <a:latin typeface="Roboto" pitchFamily="34" charset="0"/>
                <a:ea typeface="Roboto" pitchFamily="34" charset="-122"/>
                <a:cs typeface="Roboto" pitchFamily="34" charset="-120"/>
              </a:rPr>
              <a:t>Create interactive dashboards and visualizations for tracking performance and demographics.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75730"/>
            <a:ext cx="6511409"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SQL Analysis Highlights</a:t>
            </a:r>
            <a:endParaRPr lang="en-US" sz="4450" dirty="0"/>
          </a:p>
        </p:txBody>
      </p:sp>
      <p:sp>
        <p:nvSpPr>
          <p:cNvPr id="4" name="Text 1"/>
          <p:cNvSpPr/>
          <p:nvPr/>
        </p:nvSpPr>
        <p:spPr>
          <a:xfrm>
            <a:off x="793790" y="2351484"/>
            <a:ext cx="2122765" cy="708660"/>
          </a:xfrm>
          <a:prstGeom prst="rect">
            <a:avLst/>
          </a:prstGeom>
          <a:noFill/>
          <a:ln/>
        </p:spPr>
        <p:txBody>
          <a:bodyPr wrap="square" lIns="0" tIns="0" rIns="0" bIns="0" rtlCol="0" anchor="t"/>
          <a:lstStyle/>
          <a:p>
            <a:pPr marL="0" indent="0" algn="l">
              <a:lnSpc>
                <a:spcPts val="2750"/>
              </a:lnSpc>
              <a:buNone/>
            </a:pPr>
            <a:r>
              <a:rPr lang="en-US" sz="2200" dirty="0">
                <a:solidFill>
                  <a:srgbClr val="3257B8"/>
                </a:solidFill>
                <a:latin typeface="Roboto Slab" pitchFamily="34" charset="0"/>
                <a:ea typeface="Roboto Slab" pitchFamily="34" charset="-122"/>
                <a:cs typeface="Roboto Slab" pitchFamily="34" charset="-120"/>
              </a:rPr>
              <a:t>Customer Insights</a:t>
            </a:r>
            <a:endParaRPr lang="en-US" sz="2200" dirty="0"/>
          </a:p>
        </p:txBody>
      </p:sp>
      <p:sp>
        <p:nvSpPr>
          <p:cNvPr id="5" name="Text 2"/>
          <p:cNvSpPr/>
          <p:nvPr/>
        </p:nvSpPr>
        <p:spPr>
          <a:xfrm>
            <a:off x="793790" y="3286958"/>
            <a:ext cx="2122765"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Top 10 customers ordering multiple books</a:t>
            </a:r>
            <a:endParaRPr lang="en-US" sz="1750" dirty="0"/>
          </a:p>
        </p:txBody>
      </p:sp>
      <p:sp>
        <p:nvSpPr>
          <p:cNvPr id="6" name="Text 3"/>
          <p:cNvSpPr/>
          <p:nvPr/>
        </p:nvSpPr>
        <p:spPr>
          <a:xfrm>
            <a:off x="793790" y="4817864"/>
            <a:ext cx="2122765"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Customers with 2+ orders identified</a:t>
            </a:r>
            <a:endParaRPr lang="en-US" sz="1750" dirty="0"/>
          </a:p>
        </p:txBody>
      </p:sp>
      <p:sp>
        <p:nvSpPr>
          <p:cNvPr id="7" name="Text 4"/>
          <p:cNvSpPr/>
          <p:nvPr/>
        </p:nvSpPr>
        <p:spPr>
          <a:xfrm>
            <a:off x="793790" y="5985867"/>
            <a:ext cx="2122765"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Geographic distribution analyzed</a:t>
            </a:r>
            <a:endParaRPr lang="en-US" sz="1750" dirty="0"/>
          </a:p>
        </p:txBody>
      </p:sp>
      <p:sp>
        <p:nvSpPr>
          <p:cNvPr id="8" name="Text 5"/>
          <p:cNvSpPr/>
          <p:nvPr/>
        </p:nvSpPr>
        <p:spPr>
          <a:xfrm>
            <a:off x="3477578" y="2351484"/>
            <a:ext cx="2122765" cy="708660"/>
          </a:xfrm>
          <a:prstGeom prst="rect">
            <a:avLst/>
          </a:prstGeom>
          <a:noFill/>
          <a:ln/>
        </p:spPr>
        <p:txBody>
          <a:bodyPr wrap="square" lIns="0" tIns="0" rIns="0" bIns="0" rtlCol="0" anchor="t"/>
          <a:lstStyle/>
          <a:p>
            <a:pPr marL="0" indent="0" algn="l">
              <a:lnSpc>
                <a:spcPts val="2750"/>
              </a:lnSpc>
              <a:buNone/>
            </a:pPr>
            <a:r>
              <a:rPr lang="en-US" sz="2200" dirty="0">
                <a:solidFill>
                  <a:srgbClr val="3257B8"/>
                </a:solidFill>
                <a:latin typeface="Roboto Slab" pitchFamily="34" charset="0"/>
                <a:ea typeface="Roboto Slab" pitchFamily="34" charset="-122"/>
                <a:cs typeface="Roboto Slab" pitchFamily="34" charset="-120"/>
              </a:rPr>
              <a:t>Book Performance</a:t>
            </a:r>
            <a:endParaRPr lang="en-US" sz="2200" dirty="0"/>
          </a:p>
        </p:txBody>
      </p:sp>
      <p:sp>
        <p:nvSpPr>
          <p:cNvPr id="9" name="Text 6"/>
          <p:cNvSpPr/>
          <p:nvPr/>
        </p:nvSpPr>
        <p:spPr>
          <a:xfrm>
            <a:off x="3477578" y="3286958"/>
            <a:ext cx="212276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Top 5 Fiction books retrieved</a:t>
            </a:r>
            <a:endParaRPr lang="en-US" sz="1750" dirty="0"/>
          </a:p>
        </p:txBody>
      </p:sp>
      <p:sp>
        <p:nvSpPr>
          <p:cNvPr id="10" name="Text 7"/>
          <p:cNvSpPr/>
          <p:nvPr/>
        </p:nvSpPr>
        <p:spPr>
          <a:xfrm>
            <a:off x="3477578" y="4092059"/>
            <a:ext cx="2122765"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Most frequently ordered book found</a:t>
            </a:r>
            <a:endParaRPr lang="en-US" sz="1750" dirty="0"/>
          </a:p>
        </p:txBody>
      </p:sp>
      <p:sp>
        <p:nvSpPr>
          <p:cNvPr id="11" name="Text 8"/>
          <p:cNvSpPr/>
          <p:nvPr/>
        </p:nvSpPr>
        <p:spPr>
          <a:xfrm>
            <a:off x="3477578" y="5260062"/>
            <a:ext cx="2122765"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Books by publication year filtered</a:t>
            </a:r>
            <a:endParaRPr lang="en-US" sz="1750" dirty="0"/>
          </a:p>
        </p:txBody>
      </p:sp>
      <p:sp>
        <p:nvSpPr>
          <p:cNvPr id="12" name="Text 9"/>
          <p:cNvSpPr/>
          <p:nvPr/>
        </p:nvSpPr>
        <p:spPr>
          <a:xfrm>
            <a:off x="6161365" y="2351484"/>
            <a:ext cx="2203847" cy="708660"/>
          </a:xfrm>
          <a:prstGeom prst="rect">
            <a:avLst/>
          </a:prstGeom>
          <a:noFill/>
          <a:ln/>
        </p:spPr>
        <p:txBody>
          <a:bodyPr wrap="square" lIns="0" tIns="0" rIns="0" bIns="0" rtlCol="0" anchor="t"/>
          <a:lstStyle/>
          <a:p>
            <a:pPr marL="0" indent="0" algn="l">
              <a:lnSpc>
                <a:spcPts val="2750"/>
              </a:lnSpc>
              <a:buNone/>
            </a:pPr>
            <a:r>
              <a:rPr lang="en-US" sz="2200" dirty="0">
                <a:solidFill>
                  <a:srgbClr val="3257B8"/>
                </a:solidFill>
                <a:latin typeface="Roboto Slab" pitchFamily="34" charset="0"/>
                <a:ea typeface="Roboto Slab" pitchFamily="34" charset="-122"/>
                <a:cs typeface="Roboto Slab" pitchFamily="34" charset="-120"/>
              </a:rPr>
              <a:t>Revenue Analysis</a:t>
            </a:r>
            <a:endParaRPr lang="en-US" sz="2200" dirty="0"/>
          </a:p>
        </p:txBody>
      </p:sp>
      <p:sp>
        <p:nvSpPr>
          <p:cNvPr id="13" name="Text 10"/>
          <p:cNvSpPr/>
          <p:nvPr/>
        </p:nvSpPr>
        <p:spPr>
          <a:xfrm>
            <a:off x="6161365" y="3286958"/>
            <a:ext cx="220384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Orders exceeding $450 tracked</a:t>
            </a:r>
            <a:endParaRPr lang="en-US" sz="1750" dirty="0"/>
          </a:p>
        </p:txBody>
      </p:sp>
      <p:sp>
        <p:nvSpPr>
          <p:cNvPr id="14" name="Text 11"/>
          <p:cNvSpPr/>
          <p:nvPr/>
        </p:nvSpPr>
        <p:spPr>
          <a:xfrm>
            <a:off x="6161365" y="4092059"/>
            <a:ext cx="220384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Total revenue calculated</a:t>
            </a:r>
            <a:endParaRPr lang="en-US" sz="1750" dirty="0"/>
          </a:p>
        </p:txBody>
      </p:sp>
      <p:sp>
        <p:nvSpPr>
          <p:cNvPr id="15" name="Text 12"/>
          <p:cNvSpPr/>
          <p:nvPr/>
        </p:nvSpPr>
        <p:spPr>
          <a:xfrm>
            <a:off x="6161365" y="4897160"/>
            <a:ext cx="220384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Genre-wise sales quantified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5097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Key SQL Findings</a:t>
            </a:r>
            <a:endParaRPr lang="en-US" sz="4450" dirty="0"/>
          </a:p>
        </p:txBody>
      </p:sp>
      <p:sp>
        <p:nvSpPr>
          <p:cNvPr id="4" name="Text 1"/>
          <p:cNvSpPr/>
          <p:nvPr/>
        </p:nvSpPr>
        <p:spPr>
          <a:xfrm>
            <a:off x="6280190" y="3213259"/>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15213F"/>
                </a:solidFill>
                <a:latin typeface="Roboto Slab" pitchFamily="34" charset="0"/>
                <a:ea typeface="Roboto Slab" pitchFamily="34" charset="-122"/>
                <a:cs typeface="Roboto Slab" pitchFamily="34" charset="-120"/>
              </a:rPr>
              <a:t>7</a:t>
            </a:r>
            <a:endParaRPr lang="en-US" sz="5850" dirty="0"/>
          </a:p>
        </p:txBody>
      </p:sp>
      <p:sp>
        <p:nvSpPr>
          <p:cNvPr id="5" name="Text 2"/>
          <p:cNvSpPr/>
          <p:nvPr/>
        </p:nvSpPr>
        <p:spPr>
          <a:xfrm>
            <a:off x="6280190" y="4245054"/>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15213F"/>
                </a:solidFill>
                <a:latin typeface="Roboto Slab" pitchFamily="34" charset="0"/>
                <a:ea typeface="Roboto Slab" pitchFamily="34" charset="-122"/>
                <a:cs typeface="Roboto Slab" pitchFamily="34" charset="-120"/>
              </a:rPr>
              <a:t>Genre Categories</a:t>
            </a:r>
            <a:endParaRPr lang="en-US" sz="2200" dirty="0"/>
          </a:p>
        </p:txBody>
      </p:sp>
      <p:sp>
        <p:nvSpPr>
          <p:cNvPr id="6" name="Text 3"/>
          <p:cNvSpPr/>
          <p:nvPr/>
        </p:nvSpPr>
        <p:spPr>
          <a:xfrm>
            <a:off x="6280190" y="4735473"/>
            <a:ext cx="2329815" cy="1088708"/>
          </a:xfrm>
          <a:prstGeom prst="rect">
            <a:avLst/>
          </a:prstGeom>
          <a:noFill/>
          <a:ln/>
        </p:spPr>
        <p:txBody>
          <a:bodyPr wrap="square" lIns="0" tIns="0" rIns="0" bIns="0" rtlCol="0" anchor="t"/>
          <a:lstStyle/>
          <a:p>
            <a:pPr marL="0" indent="0" algn="ctr">
              <a:lnSpc>
                <a:spcPts val="2850"/>
              </a:lnSpc>
              <a:buNone/>
            </a:pPr>
            <a:r>
              <a:rPr lang="en-US" sz="1750" dirty="0">
                <a:solidFill>
                  <a:srgbClr val="15213F"/>
                </a:solidFill>
                <a:latin typeface="Roboto" pitchFamily="34" charset="0"/>
                <a:ea typeface="Roboto" pitchFamily="34" charset="-122"/>
                <a:cs typeface="Roboto" pitchFamily="34" charset="-120"/>
              </a:rPr>
              <a:t>Diverse book genres available across the inventory</a:t>
            </a:r>
            <a:endParaRPr lang="en-US" sz="1750" dirty="0"/>
          </a:p>
        </p:txBody>
      </p:sp>
      <p:sp>
        <p:nvSpPr>
          <p:cNvPr id="7" name="Text 4"/>
          <p:cNvSpPr/>
          <p:nvPr/>
        </p:nvSpPr>
        <p:spPr>
          <a:xfrm>
            <a:off x="8893493" y="3213259"/>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15213F"/>
                </a:solidFill>
                <a:latin typeface="Roboto Slab" pitchFamily="34" charset="0"/>
                <a:ea typeface="Roboto Slab" pitchFamily="34" charset="-122"/>
                <a:cs typeface="Roboto Slab" pitchFamily="34" charset="-120"/>
              </a:rPr>
              <a:t>5</a:t>
            </a:r>
            <a:endParaRPr lang="en-US" sz="5850" dirty="0"/>
          </a:p>
        </p:txBody>
      </p:sp>
      <p:sp>
        <p:nvSpPr>
          <p:cNvPr id="8" name="Text 5"/>
          <p:cNvSpPr/>
          <p:nvPr/>
        </p:nvSpPr>
        <p:spPr>
          <a:xfrm>
            <a:off x="8893493" y="4245054"/>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15213F"/>
                </a:solidFill>
                <a:latin typeface="Roboto Slab" pitchFamily="34" charset="0"/>
                <a:ea typeface="Roboto Slab" pitchFamily="34" charset="-122"/>
                <a:cs typeface="Roboto Slab" pitchFamily="34" charset="-120"/>
              </a:rPr>
              <a:t>Top Authors</a:t>
            </a:r>
            <a:endParaRPr lang="en-US" sz="2200" dirty="0"/>
          </a:p>
        </p:txBody>
      </p:sp>
      <p:sp>
        <p:nvSpPr>
          <p:cNvPr id="9" name="Text 6"/>
          <p:cNvSpPr/>
          <p:nvPr/>
        </p:nvSpPr>
        <p:spPr>
          <a:xfrm>
            <a:off x="8893493" y="4735473"/>
            <a:ext cx="2329815" cy="725805"/>
          </a:xfrm>
          <a:prstGeom prst="rect">
            <a:avLst/>
          </a:prstGeom>
          <a:noFill/>
          <a:ln/>
        </p:spPr>
        <p:txBody>
          <a:bodyPr wrap="square" lIns="0" tIns="0" rIns="0" bIns="0" rtlCol="0" anchor="t"/>
          <a:lstStyle/>
          <a:p>
            <a:pPr marL="0" indent="0" algn="ctr">
              <a:lnSpc>
                <a:spcPts val="2850"/>
              </a:lnSpc>
              <a:buNone/>
            </a:pPr>
            <a:r>
              <a:rPr lang="en-US" sz="1750" dirty="0">
                <a:solidFill>
                  <a:srgbClr val="15213F"/>
                </a:solidFill>
                <a:latin typeface="Roboto" pitchFamily="34" charset="0"/>
                <a:ea typeface="Roboto" pitchFamily="34" charset="-122"/>
                <a:cs typeface="Roboto" pitchFamily="34" charset="-120"/>
              </a:rPr>
              <a:t>Leading authors by total quantity sold</a:t>
            </a:r>
            <a:endParaRPr lang="en-US" sz="1750" dirty="0"/>
          </a:p>
        </p:txBody>
      </p:sp>
      <p:sp>
        <p:nvSpPr>
          <p:cNvPr id="10" name="Text 7"/>
          <p:cNvSpPr/>
          <p:nvPr/>
        </p:nvSpPr>
        <p:spPr>
          <a:xfrm>
            <a:off x="11506795" y="3213259"/>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15213F"/>
                </a:solidFill>
                <a:latin typeface="Roboto Slab" pitchFamily="34" charset="0"/>
                <a:ea typeface="Roboto Slab" pitchFamily="34" charset="-122"/>
                <a:cs typeface="Roboto Slab" pitchFamily="34" charset="-120"/>
              </a:rPr>
              <a:t>3</a:t>
            </a:r>
            <a:endParaRPr lang="en-US" sz="5850" dirty="0"/>
          </a:p>
        </p:txBody>
      </p:sp>
      <p:sp>
        <p:nvSpPr>
          <p:cNvPr id="11" name="Text 8"/>
          <p:cNvSpPr/>
          <p:nvPr/>
        </p:nvSpPr>
        <p:spPr>
          <a:xfrm>
            <a:off x="11506795" y="4245054"/>
            <a:ext cx="2329815" cy="708660"/>
          </a:xfrm>
          <a:prstGeom prst="rect">
            <a:avLst/>
          </a:prstGeom>
          <a:noFill/>
          <a:ln/>
        </p:spPr>
        <p:txBody>
          <a:bodyPr wrap="square" lIns="0" tIns="0" rIns="0" bIns="0" rtlCol="0" anchor="t"/>
          <a:lstStyle/>
          <a:p>
            <a:pPr marL="0" indent="0" algn="ctr">
              <a:lnSpc>
                <a:spcPts val="2750"/>
              </a:lnSpc>
              <a:buNone/>
            </a:pPr>
            <a:r>
              <a:rPr lang="en-US" sz="2200" dirty="0">
                <a:solidFill>
                  <a:srgbClr val="15213F"/>
                </a:solidFill>
                <a:latin typeface="Roboto Slab" pitchFamily="34" charset="0"/>
                <a:ea typeface="Roboto Slab" pitchFamily="34" charset="-122"/>
                <a:cs typeface="Roboto Slab" pitchFamily="34" charset="-120"/>
              </a:rPr>
              <a:t>Fantasy Premium</a:t>
            </a:r>
            <a:endParaRPr lang="en-US" sz="2200" dirty="0"/>
          </a:p>
        </p:txBody>
      </p:sp>
      <p:sp>
        <p:nvSpPr>
          <p:cNvPr id="12" name="Text 9"/>
          <p:cNvSpPr/>
          <p:nvPr/>
        </p:nvSpPr>
        <p:spPr>
          <a:xfrm>
            <a:off x="11506795" y="5089803"/>
            <a:ext cx="2329815" cy="1088708"/>
          </a:xfrm>
          <a:prstGeom prst="rect">
            <a:avLst/>
          </a:prstGeom>
          <a:noFill/>
          <a:ln/>
        </p:spPr>
        <p:txBody>
          <a:bodyPr wrap="square" lIns="0" tIns="0" rIns="0" bIns="0" rtlCol="0" anchor="t"/>
          <a:lstStyle/>
          <a:p>
            <a:pPr marL="0" indent="0" algn="ctr">
              <a:lnSpc>
                <a:spcPts val="2850"/>
              </a:lnSpc>
              <a:buNone/>
            </a:pPr>
            <a:r>
              <a:rPr lang="en-US" sz="1750" dirty="0">
                <a:solidFill>
                  <a:srgbClr val="15213F"/>
                </a:solidFill>
                <a:latin typeface="Roboto" pitchFamily="34" charset="0"/>
                <a:ea typeface="Roboto" pitchFamily="34" charset="-122"/>
                <a:cs typeface="Roboto" pitchFamily="34" charset="-120"/>
              </a:rPr>
              <a:t>Most expensive Fantasy genre books identified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4958"/>
          </a:xfrm>
          <a:prstGeom prst="rect">
            <a:avLst/>
          </a:prstGeom>
        </p:spPr>
      </p:pic>
      <p:sp>
        <p:nvSpPr>
          <p:cNvPr id="3" name="Text 0"/>
          <p:cNvSpPr/>
          <p:nvPr/>
        </p:nvSpPr>
        <p:spPr>
          <a:xfrm>
            <a:off x="757357" y="595074"/>
            <a:ext cx="5410200" cy="676275"/>
          </a:xfrm>
          <a:prstGeom prst="rect">
            <a:avLst/>
          </a:prstGeom>
          <a:noFill/>
          <a:ln/>
        </p:spPr>
        <p:txBody>
          <a:bodyPr wrap="none" lIns="0" tIns="0" rIns="0" bIns="0" rtlCol="0" anchor="t"/>
          <a:lstStyle/>
          <a:p>
            <a:pPr marL="0" indent="0" algn="l">
              <a:lnSpc>
                <a:spcPts val="5300"/>
              </a:lnSpc>
              <a:buNone/>
            </a:pPr>
            <a:r>
              <a:rPr lang="en-US" sz="4250" dirty="0">
                <a:solidFill>
                  <a:srgbClr val="3257B8"/>
                </a:solidFill>
                <a:latin typeface="Roboto Slab" pitchFamily="34" charset="0"/>
                <a:ea typeface="Roboto Slab" pitchFamily="34" charset="-122"/>
                <a:cs typeface="Roboto Slab" pitchFamily="34" charset="-120"/>
              </a:rPr>
              <a:t>Power BI Dashboard</a:t>
            </a:r>
            <a:endParaRPr lang="en-US" sz="4250" dirty="0"/>
          </a:p>
        </p:txBody>
      </p:sp>
      <p:sp>
        <p:nvSpPr>
          <p:cNvPr id="4" name="Text 1"/>
          <p:cNvSpPr/>
          <p:nvPr/>
        </p:nvSpPr>
        <p:spPr>
          <a:xfrm>
            <a:off x="757357" y="1595914"/>
            <a:ext cx="7629287" cy="692467"/>
          </a:xfrm>
          <a:prstGeom prst="rect">
            <a:avLst/>
          </a:prstGeom>
          <a:noFill/>
          <a:ln/>
        </p:spPr>
        <p:txBody>
          <a:bodyPr wrap="square" lIns="0" tIns="0" rIns="0" bIns="0" rtlCol="0" anchor="t"/>
          <a:lstStyle/>
          <a:p>
            <a:pPr marL="0" indent="0" algn="l">
              <a:lnSpc>
                <a:spcPts val="2700"/>
              </a:lnSpc>
              <a:buNone/>
            </a:pPr>
            <a:r>
              <a:rPr lang="en-US" sz="1700" dirty="0">
                <a:solidFill>
                  <a:srgbClr val="15213F"/>
                </a:solidFill>
                <a:latin typeface="Roboto" pitchFamily="34" charset="0"/>
                <a:ea typeface="Roboto" pitchFamily="34" charset="-122"/>
                <a:cs typeface="Roboto" pitchFamily="34" charset="-120"/>
              </a:rPr>
              <a:t>Interactive visualization providing clear insights into sales performance, customer activity, and book popularity with dynamic filtering capabilities.</a:t>
            </a:r>
            <a:endParaRPr lang="en-US" sz="1700" dirty="0"/>
          </a:p>
        </p:txBody>
      </p:sp>
      <p:sp>
        <p:nvSpPr>
          <p:cNvPr id="5" name="Shape 2"/>
          <p:cNvSpPr/>
          <p:nvPr/>
        </p:nvSpPr>
        <p:spPr>
          <a:xfrm>
            <a:off x="757357" y="2856309"/>
            <a:ext cx="3706416" cy="2294453"/>
          </a:xfrm>
          <a:prstGeom prst="roundRect">
            <a:avLst>
              <a:gd name="adj" fmla="val 6376"/>
            </a:avLst>
          </a:prstGeom>
          <a:solidFill>
            <a:srgbClr val="FBFCFE"/>
          </a:solidFill>
          <a:ln/>
        </p:spPr>
      </p:sp>
      <p:pic>
        <p:nvPicPr>
          <p:cNvPr id="6" name="Image 1" descr="preencoded.png"/>
          <p:cNvPicPr>
            <a:picLocks noChangeAspect="1"/>
          </p:cNvPicPr>
          <p:nvPr/>
        </p:nvPicPr>
        <p:blipFill>
          <a:blip r:embed="rId4"/>
          <a:stretch>
            <a:fillRect/>
          </a:stretch>
        </p:blipFill>
        <p:spPr>
          <a:xfrm>
            <a:off x="757357" y="2825829"/>
            <a:ext cx="3706416" cy="121920"/>
          </a:xfrm>
          <a:prstGeom prst="rect">
            <a:avLst/>
          </a:prstGeom>
        </p:spPr>
      </p:pic>
      <p:pic>
        <p:nvPicPr>
          <p:cNvPr id="7" name="Image 2" descr="preencoded.png"/>
          <p:cNvPicPr>
            <a:picLocks noChangeAspect="1"/>
          </p:cNvPicPr>
          <p:nvPr/>
        </p:nvPicPr>
        <p:blipFill>
          <a:blip r:embed="rId5"/>
          <a:stretch>
            <a:fillRect/>
          </a:stretch>
        </p:blipFill>
        <p:spPr>
          <a:xfrm>
            <a:off x="2286000" y="2531745"/>
            <a:ext cx="649129" cy="649129"/>
          </a:xfrm>
          <a:prstGeom prst="rect">
            <a:avLst/>
          </a:prstGeom>
        </p:spPr>
      </p:pic>
      <p:pic>
        <p:nvPicPr>
          <p:cNvPr id="8" name="Image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0667" y="2726412"/>
            <a:ext cx="259675" cy="259675"/>
          </a:xfrm>
          <a:prstGeom prst="rect">
            <a:avLst/>
          </a:prstGeom>
        </p:spPr>
      </p:pic>
      <p:sp>
        <p:nvSpPr>
          <p:cNvPr id="9" name="Text 3"/>
          <p:cNvSpPr/>
          <p:nvPr/>
        </p:nvSpPr>
        <p:spPr>
          <a:xfrm>
            <a:off x="1004173" y="3397329"/>
            <a:ext cx="2705100" cy="338138"/>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Core KPIs</a:t>
            </a:r>
            <a:endParaRPr lang="en-US" sz="2100" dirty="0"/>
          </a:p>
        </p:txBody>
      </p:sp>
      <p:sp>
        <p:nvSpPr>
          <p:cNvPr id="10" name="Text 4"/>
          <p:cNvSpPr/>
          <p:nvPr/>
        </p:nvSpPr>
        <p:spPr>
          <a:xfrm>
            <a:off x="1004173" y="3865245"/>
            <a:ext cx="3212783" cy="1038701"/>
          </a:xfrm>
          <a:prstGeom prst="rect">
            <a:avLst/>
          </a:prstGeom>
          <a:noFill/>
          <a:ln/>
        </p:spPr>
        <p:txBody>
          <a:bodyPr wrap="square" lIns="0" tIns="0" rIns="0" bIns="0" rtlCol="0" anchor="t"/>
          <a:lstStyle/>
          <a:p>
            <a:pPr marL="0" indent="0" algn="l">
              <a:lnSpc>
                <a:spcPts val="2700"/>
              </a:lnSpc>
              <a:buNone/>
            </a:pPr>
            <a:r>
              <a:rPr lang="en-US" sz="1700" dirty="0">
                <a:solidFill>
                  <a:srgbClr val="15213F"/>
                </a:solidFill>
                <a:latin typeface="Roboto" pitchFamily="34" charset="0"/>
                <a:ea typeface="Roboto" pitchFamily="34" charset="-122"/>
                <a:cs typeface="Roboto" pitchFamily="34" charset="-120"/>
              </a:rPr>
              <a:t>Total Sales, Quantity Sold, Customer Count, and Number of Authors tracked in real-time.</a:t>
            </a:r>
            <a:endParaRPr lang="en-US" sz="1700" dirty="0"/>
          </a:p>
        </p:txBody>
      </p:sp>
      <p:sp>
        <p:nvSpPr>
          <p:cNvPr id="11" name="Shape 5"/>
          <p:cNvSpPr/>
          <p:nvPr/>
        </p:nvSpPr>
        <p:spPr>
          <a:xfrm>
            <a:off x="4680109" y="2856309"/>
            <a:ext cx="3706535" cy="2294453"/>
          </a:xfrm>
          <a:prstGeom prst="roundRect">
            <a:avLst>
              <a:gd name="adj" fmla="val 6376"/>
            </a:avLst>
          </a:prstGeom>
          <a:solidFill>
            <a:srgbClr val="FBFCFE"/>
          </a:solidFill>
          <a:ln/>
        </p:spPr>
      </p:sp>
      <p:pic>
        <p:nvPicPr>
          <p:cNvPr id="12" name="Image 4" descr="preencoded.png"/>
          <p:cNvPicPr>
            <a:picLocks noChangeAspect="1"/>
          </p:cNvPicPr>
          <p:nvPr/>
        </p:nvPicPr>
        <p:blipFill>
          <a:blip r:embed="rId4"/>
          <a:stretch>
            <a:fillRect/>
          </a:stretch>
        </p:blipFill>
        <p:spPr>
          <a:xfrm>
            <a:off x="4680109" y="2825829"/>
            <a:ext cx="3706535" cy="121920"/>
          </a:xfrm>
          <a:prstGeom prst="rect">
            <a:avLst/>
          </a:prstGeom>
        </p:spPr>
      </p:pic>
      <p:pic>
        <p:nvPicPr>
          <p:cNvPr id="13" name="Image 5" descr="preencoded.png"/>
          <p:cNvPicPr>
            <a:picLocks noChangeAspect="1"/>
          </p:cNvPicPr>
          <p:nvPr/>
        </p:nvPicPr>
        <p:blipFill>
          <a:blip r:embed="rId5"/>
          <a:stretch>
            <a:fillRect/>
          </a:stretch>
        </p:blipFill>
        <p:spPr>
          <a:xfrm>
            <a:off x="6208752" y="2531745"/>
            <a:ext cx="649129" cy="649129"/>
          </a:xfrm>
          <a:prstGeom prst="rect">
            <a:avLst/>
          </a:prstGeom>
        </p:spPr>
      </p:pic>
      <p:pic>
        <p:nvPicPr>
          <p:cNvPr id="14" name="Image 6"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3419" y="2726412"/>
            <a:ext cx="259675" cy="259675"/>
          </a:xfrm>
          <a:prstGeom prst="rect">
            <a:avLst/>
          </a:prstGeom>
        </p:spPr>
      </p:pic>
      <p:sp>
        <p:nvSpPr>
          <p:cNvPr id="15" name="Text 6"/>
          <p:cNvSpPr/>
          <p:nvPr/>
        </p:nvSpPr>
        <p:spPr>
          <a:xfrm>
            <a:off x="4926925" y="3397329"/>
            <a:ext cx="2705100" cy="338138"/>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Interactive Slicers</a:t>
            </a:r>
            <a:endParaRPr lang="en-US" sz="2100" dirty="0"/>
          </a:p>
        </p:txBody>
      </p:sp>
      <p:sp>
        <p:nvSpPr>
          <p:cNvPr id="16" name="Text 7"/>
          <p:cNvSpPr/>
          <p:nvPr/>
        </p:nvSpPr>
        <p:spPr>
          <a:xfrm>
            <a:off x="4926925" y="3865245"/>
            <a:ext cx="3212902" cy="1038701"/>
          </a:xfrm>
          <a:prstGeom prst="rect">
            <a:avLst/>
          </a:prstGeom>
          <a:noFill/>
          <a:ln/>
        </p:spPr>
        <p:txBody>
          <a:bodyPr wrap="square" lIns="0" tIns="0" rIns="0" bIns="0" rtlCol="0" anchor="t"/>
          <a:lstStyle/>
          <a:p>
            <a:pPr marL="0" indent="0" algn="l">
              <a:lnSpc>
                <a:spcPts val="2700"/>
              </a:lnSpc>
              <a:buNone/>
            </a:pPr>
            <a:r>
              <a:rPr lang="en-US" sz="1700" dirty="0">
                <a:solidFill>
                  <a:srgbClr val="15213F"/>
                </a:solidFill>
                <a:latin typeface="Roboto" pitchFamily="34" charset="0"/>
                <a:ea typeface="Roboto" pitchFamily="34" charset="-122"/>
                <a:cs typeface="Roboto" pitchFamily="34" charset="-120"/>
              </a:rPr>
              <a:t>Filter by Year, Published Year, Country, Top Books, and Top 5 Cities for targeted analysis.</a:t>
            </a:r>
            <a:endParaRPr lang="en-US" sz="1700" dirty="0"/>
          </a:p>
        </p:txBody>
      </p:sp>
      <p:sp>
        <p:nvSpPr>
          <p:cNvPr id="17" name="Shape 8"/>
          <p:cNvSpPr/>
          <p:nvPr/>
        </p:nvSpPr>
        <p:spPr>
          <a:xfrm>
            <a:off x="757357" y="5691664"/>
            <a:ext cx="7629287" cy="1948220"/>
          </a:xfrm>
          <a:prstGeom prst="roundRect">
            <a:avLst>
              <a:gd name="adj" fmla="val 7510"/>
            </a:avLst>
          </a:prstGeom>
          <a:solidFill>
            <a:srgbClr val="FBFCFE"/>
          </a:solidFill>
          <a:ln/>
        </p:spPr>
      </p:sp>
      <p:pic>
        <p:nvPicPr>
          <p:cNvPr id="18" name="Image 7" descr="preencoded.png"/>
          <p:cNvPicPr>
            <a:picLocks noChangeAspect="1"/>
          </p:cNvPicPr>
          <p:nvPr/>
        </p:nvPicPr>
        <p:blipFill>
          <a:blip r:embed="rId10"/>
          <a:stretch>
            <a:fillRect/>
          </a:stretch>
        </p:blipFill>
        <p:spPr>
          <a:xfrm>
            <a:off x="757357" y="5661184"/>
            <a:ext cx="7629287" cy="121920"/>
          </a:xfrm>
          <a:prstGeom prst="rect">
            <a:avLst/>
          </a:prstGeom>
        </p:spPr>
      </p:pic>
      <p:pic>
        <p:nvPicPr>
          <p:cNvPr id="19" name="Image 8" descr="preencoded.png"/>
          <p:cNvPicPr>
            <a:picLocks noChangeAspect="1"/>
          </p:cNvPicPr>
          <p:nvPr/>
        </p:nvPicPr>
        <p:blipFill>
          <a:blip r:embed="rId5"/>
          <a:stretch>
            <a:fillRect/>
          </a:stretch>
        </p:blipFill>
        <p:spPr>
          <a:xfrm>
            <a:off x="4247436" y="5367099"/>
            <a:ext cx="649129" cy="649129"/>
          </a:xfrm>
          <a:prstGeom prst="rect">
            <a:avLst/>
          </a:prstGeom>
        </p:spPr>
      </p:pic>
      <p:pic>
        <p:nvPicPr>
          <p:cNvPr id="20" name="Image 9"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42103" y="5561767"/>
            <a:ext cx="259675" cy="259675"/>
          </a:xfrm>
          <a:prstGeom prst="rect">
            <a:avLst/>
          </a:prstGeom>
        </p:spPr>
      </p:pic>
      <p:sp>
        <p:nvSpPr>
          <p:cNvPr id="21" name="Text 9"/>
          <p:cNvSpPr/>
          <p:nvPr/>
        </p:nvSpPr>
        <p:spPr>
          <a:xfrm>
            <a:off x="1004173" y="6232684"/>
            <a:ext cx="2705100" cy="338138"/>
          </a:xfrm>
          <a:prstGeom prst="rect">
            <a:avLst/>
          </a:prstGeom>
          <a:noFill/>
          <a:ln/>
        </p:spPr>
        <p:txBody>
          <a:bodyPr wrap="none" lIns="0" tIns="0" rIns="0" bIns="0" rtlCol="0" anchor="t"/>
          <a:lstStyle/>
          <a:p>
            <a:pPr marL="0" indent="0" algn="l">
              <a:lnSpc>
                <a:spcPts val="2650"/>
              </a:lnSpc>
              <a:buNone/>
            </a:pPr>
            <a:r>
              <a:rPr lang="en-US" sz="2100" dirty="0">
                <a:solidFill>
                  <a:srgbClr val="15213F"/>
                </a:solidFill>
                <a:latin typeface="Roboto Slab" pitchFamily="34" charset="0"/>
                <a:ea typeface="Roboto Slab" pitchFamily="34" charset="-122"/>
                <a:cs typeface="Roboto Slab" pitchFamily="34" charset="-120"/>
              </a:rPr>
              <a:t>Visual Insights</a:t>
            </a:r>
            <a:endParaRPr lang="en-US" sz="2100" dirty="0"/>
          </a:p>
        </p:txBody>
      </p:sp>
      <p:sp>
        <p:nvSpPr>
          <p:cNvPr id="22" name="Text 10"/>
          <p:cNvSpPr/>
          <p:nvPr/>
        </p:nvSpPr>
        <p:spPr>
          <a:xfrm>
            <a:off x="1004173" y="6700599"/>
            <a:ext cx="7135654" cy="692467"/>
          </a:xfrm>
          <a:prstGeom prst="rect">
            <a:avLst/>
          </a:prstGeom>
          <a:noFill/>
          <a:ln/>
        </p:spPr>
        <p:txBody>
          <a:bodyPr wrap="square" lIns="0" tIns="0" rIns="0" bIns="0" rtlCol="0" anchor="t"/>
          <a:lstStyle/>
          <a:p>
            <a:pPr marL="0" indent="0" algn="l">
              <a:lnSpc>
                <a:spcPts val="2700"/>
              </a:lnSpc>
              <a:buNone/>
            </a:pPr>
            <a:r>
              <a:rPr lang="en-US" sz="1700" dirty="0">
                <a:solidFill>
                  <a:srgbClr val="15213F"/>
                </a:solidFill>
                <a:latin typeface="Roboto" pitchFamily="34" charset="0"/>
                <a:ea typeface="Roboto" pitchFamily="34" charset="-122"/>
                <a:cs typeface="Roboto" pitchFamily="34" charset="-120"/>
              </a:rPr>
              <a:t>Annual trends, pricing ranges, top authors, countries, and cities visualized for decision-making.</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92217" y="465296"/>
            <a:ext cx="4758214" cy="528757"/>
          </a:xfrm>
          <a:prstGeom prst="rect">
            <a:avLst/>
          </a:prstGeom>
          <a:noFill/>
          <a:ln/>
        </p:spPr>
        <p:txBody>
          <a:bodyPr wrap="none" lIns="0" tIns="0" rIns="0" bIns="0" rtlCol="0" anchor="t"/>
          <a:lstStyle/>
          <a:p>
            <a:pPr marL="0" indent="0" algn="l">
              <a:lnSpc>
                <a:spcPts val="4150"/>
              </a:lnSpc>
              <a:buNone/>
            </a:pPr>
            <a:r>
              <a:rPr lang="en-US" sz="3300" dirty="0">
                <a:solidFill>
                  <a:srgbClr val="3257B8"/>
                </a:solidFill>
                <a:latin typeface="Roboto Slab" pitchFamily="34" charset="0"/>
                <a:ea typeface="Roboto Slab" pitchFamily="34" charset="-122"/>
                <a:cs typeface="Roboto Slab" pitchFamily="34" charset="-120"/>
              </a:rPr>
              <a:t>Dashboard Components</a:t>
            </a:r>
            <a:endParaRPr lang="en-US" sz="3300" dirty="0"/>
          </a:p>
        </p:txBody>
      </p:sp>
      <p:sp>
        <p:nvSpPr>
          <p:cNvPr id="3" name="Text 1"/>
          <p:cNvSpPr/>
          <p:nvPr/>
        </p:nvSpPr>
        <p:spPr>
          <a:xfrm>
            <a:off x="592217" y="1416963"/>
            <a:ext cx="2538174" cy="317302"/>
          </a:xfrm>
          <a:prstGeom prst="rect">
            <a:avLst/>
          </a:prstGeom>
          <a:noFill/>
          <a:ln/>
        </p:spPr>
        <p:txBody>
          <a:bodyPr wrap="none" lIns="0" tIns="0" rIns="0" bIns="0" rtlCol="0" anchor="t"/>
          <a:lstStyle/>
          <a:p>
            <a:pPr marL="0" indent="0" algn="l">
              <a:lnSpc>
                <a:spcPts val="2450"/>
              </a:lnSpc>
              <a:buNone/>
            </a:pPr>
            <a:r>
              <a:rPr lang="en-US" sz="1950" dirty="0">
                <a:solidFill>
                  <a:srgbClr val="3257B8"/>
                </a:solidFill>
                <a:latin typeface="Roboto Slab" pitchFamily="34" charset="0"/>
                <a:ea typeface="Roboto Slab" pitchFamily="34" charset="-122"/>
                <a:cs typeface="Roboto Slab" pitchFamily="34" charset="-120"/>
              </a:rPr>
              <a:t>Performance Metrics</a:t>
            </a:r>
            <a:endParaRPr lang="en-US" sz="1950" dirty="0"/>
          </a:p>
        </p:txBody>
      </p:sp>
      <p:sp>
        <p:nvSpPr>
          <p:cNvPr id="4" name="Text 2"/>
          <p:cNvSpPr/>
          <p:nvPr/>
        </p:nvSpPr>
        <p:spPr>
          <a:xfrm>
            <a:off x="592217" y="1903452"/>
            <a:ext cx="6516648" cy="27062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15213F"/>
                </a:solidFill>
                <a:latin typeface="Roboto" pitchFamily="34" charset="0"/>
                <a:ea typeface="Roboto" pitchFamily="34" charset="-122"/>
                <a:cs typeface="Roboto" pitchFamily="34" charset="-120"/>
              </a:rPr>
              <a:t>Total Sales by Year trends</a:t>
            </a:r>
            <a:endParaRPr lang="en-US" sz="1300" dirty="0"/>
          </a:p>
        </p:txBody>
      </p:sp>
      <p:sp>
        <p:nvSpPr>
          <p:cNvPr id="5" name="Text 3"/>
          <p:cNvSpPr/>
          <p:nvPr/>
        </p:nvSpPr>
        <p:spPr>
          <a:xfrm>
            <a:off x="592217" y="2233255"/>
            <a:ext cx="6516648" cy="27062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15213F"/>
                </a:solidFill>
                <a:latin typeface="Roboto" pitchFamily="34" charset="0"/>
                <a:ea typeface="Roboto" pitchFamily="34" charset="-122"/>
                <a:cs typeface="Roboto" pitchFamily="34" charset="-120"/>
              </a:rPr>
              <a:t>Maximum and Minimum Book Prices</a:t>
            </a:r>
            <a:endParaRPr lang="en-US" sz="1300" dirty="0"/>
          </a:p>
        </p:txBody>
      </p:sp>
      <p:sp>
        <p:nvSpPr>
          <p:cNvPr id="6" name="Text 4"/>
          <p:cNvSpPr/>
          <p:nvPr/>
        </p:nvSpPr>
        <p:spPr>
          <a:xfrm>
            <a:off x="592217" y="2563058"/>
            <a:ext cx="6516648" cy="27062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15213F"/>
                </a:solidFill>
                <a:latin typeface="Roboto" pitchFamily="34" charset="0"/>
                <a:ea typeface="Roboto" pitchFamily="34" charset="-122"/>
                <a:cs typeface="Roboto" pitchFamily="34" charset="-120"/>
              </a:rPr>
              <a:t>Top 5 Authors by sales performance</a:t>
            </a:r>
            <a:endParaRPr lang="en-US" sz="1300" dirty="0"/>
          </a:p>
        </p:txBody>
      </p:sp>
      <p:sp>
        <p:nvSpPr>
          <p:cNvPr id="7" name="Text 5"/>
          <p:cNvSpPr/>
          <p:nvPr/>
        </p:nvSpPr>
        <p:spPr>
          <a:xfrm>
            <a:off x="592217" y="2892862"/>
            <a:ext cx="6516648" cy="27062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15213F"/>
                </a:solidFill>
                <a:latin typeface="Roboto" pitchFamily="34" charset="0"/>
                <a:ea typeface="Roboto" pitchFamily="34" charset="-122"/>
                <a:cs typeface="Roboto" pitchFamily="34" charset="-120"/>
              </a:rPr>
              <a:t>Top 5 Countries by sales distribution</a:t>
            </a:r>
            <a:endParaRPr lang="en-US" sz="1300" dirty="0"/>
          </a:p>
        </p:txBody>
      </p:sp>
      <p:pic>
        <p:nvPicPr>
          <p:cNvPr id="8" name="Image 0" descr="preencoded.png"/>
          <p:cNvPicPr>
            <a:picLocks noChangeAspect="1"/>
          </p:cNvPicPr>
          <p:nvPr/>
        </p:nvPicPr>
        <p:blipFill>
          <a:blip r:embed="rId3"/>
          <a:stretch>
            <a:fillRect/>
          </a:stretch>
        </p:blipFill>
        <p:spPr>
          <a:xfrm>
            <a:off x="7529155" y="1438037"/>
            <a:ext cx="6516648" cy="6516648"/>
          </a:xfrm>
          <a:prstGeom prst="rect">
            <a:avLst/>
          </a:prstGeom>
        </p:spPr>
      </p:pic>
      <p:sp>
        <p:nvSpPr>
          <p:cNvPr id="9" name="Text 6"/>
          <p:cNvSpPr/>
          <p:nvPr/>
        </p:nvSpPr>
        <p:spPr>
          <a:xfrm>
            <a:off x="592217" y="8335208"/>
            <a:ext cx="13445966" cy="270629"/>
          </a:xfrm>
          <a:prstGeom prst="rect">
            <a:avLst/>
          </a:prstGeom>
          <a:noFill/>
          <a:ln/>
        </p:spPr>
        <p:txBody>
          <a:bodyPr wrap="none" lIns="0" tIns="0" rIns="0" bIns="0" rtlCol="0" anchor="t"/>
          <a:lstStyle/>
          <a:p>
            <a:pPr marL="0" indent="0" algn="l">
              <a:lnSpc>
                <a:spcPts val="2100"/>
              </a:lnSpc>
              <a:buNone/>
            </a:pPr>
            <a:r>
              <a:rPr lang="en-US" sz="1300" dirty="0">
                <a:solidFill>
                  <a:srgbClr val="15213F"/>
                </a:solidFill>
                <a:latin typeface="Roboto" pitchFamily="34" charset="0"/>
                <a:ea typeface="Roboto" pitchFamily="34" charset="-122"/>
                <a:cs typeface="Roboto" pitchFamily="34" charset="-120"/>
              </a:rPr>
              <a:t>These visualizations help identify high-performing books, understand customer preferences, and make informed decisions on marketing, pricing, and inventory planning.</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1049" y="906899"/>
            <a:ext cx="7358777" cy="688419"/>
          </a:xfrm>
          <a:prstGeom prst="rect">
            <a:avLst/>
          </a:prstGeom>
          <a:noFill/>
          <a:ln/>
        </p:spPr>
        <p:txBody>
          <a:bodyPr wrap="none" lIns="0" tIns="0" rIns="0" bIns="0" rtlCol="0" anchor="t"/>
          <a:lstStyle/>
          <a:p>
            <a:pPr marL="0" indent="0" algn="l">
              <a:lnSpc>
                <a:spcPts val="5400"/>
              </a:lnSpc>
              <a:buNone/>
            </a:pPr>
            <a:r>
              <a:rPr lang="en-US" sz="4300" dirty="0">
                <a:solidFill>
                  <a:srgbClr val="3257B8"/>
                </a:solidFill>
                <a:latin typeface="Roboto Slab" pitchFamily="34" charset="0"/>
                <a:ea typeface="Roboto Slab" pitchFamily="34" charset="-122"/>
                <a:cs typeface="Roboto Slab" pitchFamily="34" charset="-120"/>
              </a:rPr>
              <a:t>Strategic Recommendations</a:t>
            </a:r>
            <a:endParaRPr lang="en-US" sz="4300" dirty="0"/>
          </a:p>
        </p:txBody>
      </p:sp>
      <p:pic>
        <p:nvPicPr>
          <p:cNvPr id="3" name="Image 0" descr="preencoded.png"/>
          <p:cNvPicPr>
            <a:picLocks noChangeAspect="1"/>
          </p:cNvPicPr>
          <p:nvPr/>
        </p:nvPicPr>
        <p:blipFill>
          <a:blip r:embed="rId3"/>
          <a:stretch>
            <a:fillRect/>
          </a:stretch>
        </p:blipFill>
        <p:spPr>
          <a:xfrm>
            <a:off x="771049" y="2035850"/>
            <a:ext cx="1101447" cy="1321713"/>
          </a:xfrm>
          <a:prstGeom prst="rect">
            <a:avLst/>
          </a:prstGeom>
        </p:spPr>
      </p:pic>
      <p:sp>
        <p:nvSpPr>
          <p:cNvPr id="4" name="Text 1"/>
          <p:cNvSpPr/>
          <p:nvPr/>
        </p:nvSpPr>
        <p:spPr>
          <a:xfrm>
            <a:off x="2092762" y="2256115"/>
            <a:ext cx="4861798" cy="344210"/>
          </a:xfrm>
          <a:prstGeom prst="rect">
            <a:avLst/>
          </a:prstGeom>
          <a:noFill/>
          <a:ln/>
        </p:spPr>
        <p:txBody>
          <a:bodyPr wrap="none" lIns="0" tIns="0" rIns="0" bIns="0" rtlCol="0" anchor="t"/>
          <a:lstStyle/>
          <a:p>
            <a:pPr marL="0" indent="0" algn="l">
              <a:lnSpc>
                <a:spcPts val="2700"/>
              </a:lnSpc>
              <a:buNone/>
            </a:pPr>
            <a:r>
              <a:rPr lang="en-US" sz="2150" dirty="0">
                <a:solidFill>
                  <a:srgbClr val="15213F"/>
                </a:solidFill>
                <a:latin typeface="Roboto Slab" pitchFamily="34" charset="0"/>
                <a:ea typeface="Roboto Slab" pitchFamily="34" charset="-122"/>
                <a:cs typeface="Roboto Slab" pitchFamily="34" charset="-120"/>
              </a:rPr>
              <a:t>Focus on top selling books anf genres</a:t>
            </a:r>
            <a:endParaRPr lang="en-US" sz="2150" dirty="0"/>
          </a:p>
        </p:txBody>
      </p:sp>
      <p:sp>
        <p:nvSpPr>
          <p:cNvPr id="5" name="Text 2"/>
          <p:cNvSpPr/>
          <p:nvPr/>
        </p:nvSpPr>
        <p:spPr>
          <a:xfrm>
            <a:off x="2092762" y="2732484"/>
            <a:ext cx="11766590" cy="352425"/>
          </a:xfrm>
          <a:prstGeom prst="rect">
            <a:avLst/>
          </a:prstGeom>
          <a:noFill/>
          <a:ln/>
        </p:spPr>
        <p:txBody>
          <a:bodyPr wrap="non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Increase stock and promotional visibility for best-selling books, authors, and genres to maximize revenue.</a:t>
            </a:r>
            <a:endParaRPr lang="en-US" sz="1700" dirty="0"/>
          </a:p>
        </p:txBody>
      </p:sp>
      <p:pic>
        <p:nvPicPr>
          <p:cNvPr id="6" name="Image 1" descr="preencoded.png"/>
          <p:cNvPicPr>
            <a:picLocks noChangeAspect="1"/>
          </p:cNvPicPr>
          <p:nvPr/>
        </p:nvPicPr>
        <p:blipFill>
          <a:blip r:embed="rId4"/>
          <a:stretch>
            <a:fillRect/>
          </a:stretch>
        </p:blipFill>
        <p:spPr>
          <a:xfrm>
            <a:off x="771049" y="3357563"/>
            <a:ext cx="1101447" cy="1321713"/>
          </a:xfrm>
          <a:prstGeom prst="rect">
            <a:avLst/>
          </a:prstGeom>
        </p:spPr>
      </p:pic>
      <p:sp>
        <p:nvSpPr>
          <p:cNvPr id="7" name="Text 3"/>
          <p:cNvSpPr/>
          <p:nvPr/>
        </p:nvSpPr>
        <p:spPr>
          <a:xfrm>
            <a:off x="2092762" y="3577828"/>
            <a:ext cx="2801183" cy="344210"/>
          </a:xfrm>
          <a:prstGeom prst="rect">
            <a:avLst/>
          </a:prstGeom>
          <a:noFill/>
          <a:ln/>
        </p:spPr>
        <p:txBody>
          <a:bodyPr wrap="none" lIns="0" tIns="0" rIns="0" bIns="0" rtlCol="0" anchor="t"/>
          <a:lstStyle/>
          <a:p>
            <a:pPr marL="0" indent="0" algn="l">
              <a:lnSpc>
                <a:spcPts val="2700"/>
              </a:lnSpc>
              <a:buNone/>
            </a:pPr>
            <a:r>
              <a:rPr lang="en-US" sz="2150" dirty="0">
                <a:solidFill>
                  <a:srgbClr val="15213F"/>
                </a:solidFill>
                <a:latin typeface="Roboto Slab" pitchFamily="34" charset="0"/>
                <a:ea typeface="Roboto Slab" pitchFamily="34" charset="-122"/>
                <a:cs typeface="Roboto Slab" pitchFamily="34" charset="-120"/>
              </a:rPr>
              <a:t>Geographic Targeting</a:t>
            </a:r>
            <a:endParaRPr lang="en-US" sz="2150" dirty="0"/>
          </a:p>
        </p:txBody>
      </p:sp>
      <p:sp>
        <p:nvSpPr>
          <p:cNvPr id="8" name="Text 4"/>
          <p:cNvSpPr/>
          <p:nvPr/>
        </p:nvSpPr>
        <p:spPr>
          <a:xfrm>
            <a:off x="2092762" y="4054197"/>
            <a:ext cx="11766590" cy="352425"/>
          </a:xfrm>
          <a:prstGeom prst="rect">
            <a:avLst/>
          </a:prstGeom>
          <a:noFill/>
          <a:ln/>
        </p:spPr>
        <p:txBody>
          <a:bodyPr wrap="non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Strengthen marketing in high-revenue countries and top 5 cities with location-based campaigns and improved delivery.</a:t>
            </a:r>
            <a:endParaRPr lang="en-US" sz="1700" dirty="0"/>
          </a:p>
        </p:txBody>
      </p:sp>
      <p:pic>
        <p:nvPicPr>
          <p:cNvPr id="9" name="Image 2" descr="preencoded.png"/>
          <p:cNvPicPr>
            <a:picLocks noChangeAspect="1"/>
          </p:cNvPicPr>
          <p:nvPr/>
        </p:nvPicPr>
        <p:blipFill>
          <a:blip r:embed="rId5"/>
          <a:stretch>
            <a:fillRect/>
          </a:stretch>
        </p:blipFill>
        <p:spPr>
          <a:xfrm>
            <a:off x="771049" y="4679275"/>
            <a:ext cx="1101447" cy="1321713"/>
          </a:xfrm>
          <a:prstGeom prst="rect">
            <a:avLst/>
          </a:prstGeom>
        </p:spPr>
      </p:pic>
      <p:sp>
        <p:nvSpPr>
          <p:cNvPr id="10" name="Text 5"/>
          <p:cNvSpPr/>
          <p:nvPr/>
        </p:nvSpPr>
        <p:spPr>
          <a:xfrm>
            <a:off x="2092762" y="4899541"/>
            <a:ext cx="2753678" cy="344210"/>
          </a:xfrm>
          <a:prstGeom prst="rect">
            <a:avLst/>
          </a:prstGeom>
          <a:noFill/>
          <a:ln/>
        </p:spPr>
        <p:txBody>
          <a:bodyPr wrap="none" lIns="0" tIns="0" rIns="0" bIns="0" rtlCol="0" anchor="t"/>
          <a:lstStyle/>
          <a:p>
            <a:pPr marL="0" indent="0" algn="l">
              <a:lnSpc>
                <a:spcPts val="2700"/>
              </a:lnSpc>
              <a:buNone/>
            </a:pPr>
            <a:r>
              <a:rPr lang="en-US" sz="2150" dirty="0">
                <a:solidFill>
                  <a:srgbClr val="15213F"/>
                </a:solidFill>
                <a:latin typeface="Roboto Slab" pitchFamily="34" charset="0"/>
                <a:ea typeface="Roboto Slab" pitchFamily="34" charset="-122"/>
                <a:cs typeface="Roboto Slab" pitchFamily="34" charset="-120"/>
              </a:rPr>
              <a:t>Market Expansion</a:t>
            </a:r>
            <a:endParaRPr lang="en-US" sz="2150" dirty="0"/>
          </a:p>
        </p:txBody>
      </p:sp>
      <p:sp>
        <p:nvSpPr>
          <p:cNvPr id="11" name="Text 6"/>
          <p:cNvSpPr/>
          <p:nvPr/>
        </p:nvSpPr>
        <p:spPr>
          <a:xfrm>
            <a:off x="2092762" y="5375910"/>
            <a:ext cx="11766590" cy="352425"/>
          </a:xfrm>
          <a:prstGeom prst="rect">
            <a:avLst/>
          </a:prstGeom>
          <a:noFill/>
          <a:ln/>
        </p:spPr>
        <p:txBody>
          <a:bodyPr wrap="non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Offer free/discounted shipping and referral programs to boost customer acquisition in low-sales regions.</a:t>
            </a:r>
            <a:endParaRPr lang="en-US" sz="1700" dirty="0"/>
          </a:p>
        </p:txBody>
      </p:sp>
      <p:pic>
        <p:nvPicPr>
          <p:cNvPr id="12" name="Image 3" descr="preencoded.png"/>
          <p:cNvPicPr>
            <a:picLocks noChangeAspect="1"/>
          </p:cNvPicPr>
          <p:nvPr/>
        </p:nvPicPr>
        <p:blipFill>
          <a:blip r:embed="rId6"/>
          <a:stretch>
            <a:fillRect/>
          </a:stretch>
        </p:blipFill>
        <p:spPr>
          <a:xfrm>
            <a:off x="771049" y="6000988"/>
            <a:ext cx="1101447" cy="1321713"/>
          </a:xfrm>
          <a:prstGeom prst="rect">
            <a:avLst/>
          </a:prstGeom>
        </p:spPr>
      </p:pic>
      <p:sp>
        <p:nvSpPr>
          <p:cNvPr id="13" name="Text 7"/>
          <p:cNvSpPr/>
          <p:nvPr/>
        </p:nvSpPr>
        <p:spPr>
          <a:xfrm>
            <a:off x="2092762" y="6221254"/>
            <a:ext cx="2753678" cy="344210"/>
          </a:xfrm>
          <a:prstGeom prst="rect">
            <a:avLst/>
          </a:prstGeom>
          <a:noFill/>
          <a:ln/>
        </p:spPr>
        <p:txBody>
          <a:bodyPr wrap="none" lIns="0" tIns="0" rIns="0" bIns="0" rtlCol="0" anchor="t"/>
          <a:lstStyle/>
          <a:p>
            <a:pPr marL="0" indent="0" algn="l">
              <a:lnSpc>
                <a:spcPts val="2700"/>
              </a:lnSpc>
              <a:buNone/>
            </a:pPr>
            <a:r>
              <a:rPr lang="en-US" sz="2150" dirty="0">
                <a:solidFill>
                  <a:srgbClr val="15213F"/>
                </a:solidFill>
                <a:latin typeface="Roboto Slab" pitchFamily="34" charset="0"/>
                <a:ea typeface="Roboto Slab" pitchFamily="34" charset="-122"/>
                <a:cs typeface="Roboto Slab" pitchFamily="34" charset="-120"/>
              </a:rPr>
              <a:t>Customer Loyalty</a:t>
            </a:r>
            <a:endParaRPr lang="en-US" sz="2150" dirty="0"/>
          </a:p>
        </p:txBody>
      </p:sp>
      <p:sp>
        <p:nvSpPr>
          <p:cNvPr id="14" name="Text 8"/>
          <p:cNvSpPr/>
          <p:nvPr/>
        </p:nvSpPr>
        <p:spPr>
          <a:xfrm>
            <a:off x="2092762" y="6697623"/>
            <a:ext cx="11766590" cy="352425"/>
          </a:xfrm>
          <a:prstGeom prst="rect">
            <a:avLst/>
          </a:prstGeom>
          <a:noFill/>
          <a:ln/>
        </p:spPr>
        <p:txBody>
          <a:bodyPr wrap="none" lIns="0" tIns="0" rIns="0" bIns="0" rtlCol="0" anchor="t"/>
          <a:lstStyle/>
          <a:p>
            <a:pPr marL="0" indent="0" algn="l">
              <a:lnSpc>
                <a:spcPts val="2750"/>
              </a:lnSpc>
              <a:buNone/>
            </a:pPr>
            <a:r>
              <a:rPr lang="en-US" sz="1700" dirty="0">
                <a:solidFill>
                  <a:srgbClr val="15213F"/>
                </a:solidFill>
                <a:latin typeface="Roboto" pitchFamily="34" charset="0"/>
                <a:ea typeface="Roboto" pitchFamily="34" charset="-122"/>
                <a:cs typeface="Roboto" pitchFamily="34" charset="-120"/>
              </a:rPr>
              <a:t>Introduce personalized recommendations, membership programs, and email campaigns to increase repeat purchases.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565</Words>
  <Application>Microsoft Office PowerPoint</Application>
  <PresentationFormat>Custom</PresentationFormat>
  <Paragraphs>85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Roboto Slab Light</vt:lpstr>
      <vt:lpstr>Arial</vt:lpstr>
      <vt:lpstr>Roboto Slab</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Rahul Verma</cp:lastModifiedBy>
  <cp:revision>2</cp:revision>
  <dcterms:created xsi:type="dcterms:W3CDTF">2025-11-24T12:50:52Z</dcterms:created>
  <dcterms:modified xsi:type="dcterms:W3CDTF">2025-11-24T12:53:44Z</dcterms:modified>
</cp:coreProperties>
</file>